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93" r:id="rId7"/>
    <p:sldId id="264" r:id="rId8"/>
    <p:sldId id="268" r:id="rId9"/>
    <p:sldId id="286" r:id="rId10"/>
    <p:sldId id="262" r:id="rId11"/>
    <p:sldId id="292" r:id="rId12"/>
    <p:sldId id="279" r:id="rId13"/>
    <p:sldId id="29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6" autoAdjust="0"/>
    <p:restoredTop sz="93204" autoAdjust="0"/>
  </p:normalViewPr>
  <p:slideViewPr>
    <p:cSldViewPr snapToGrid="0">
      <p:cViewPr varScale="1">
        <p:scale>
          <a:sx n="63" d="100"/>
          <a:sy n="63" d="100"/>
        </p:scale>
        <p:origin x="72" y="61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906" y="677918"/>
            <a:ext cx="7483158" cy="3590596"/>
          </a:xfrm>
        </p:spPr>
        <p:txBody>
          <a:bodyPr>
            <a:normAutofit fontScale="90000"/>
          </a:bodyPr>
          <a:lstStyle/>
          <a:p>
            <a:r>
              <a:rPr lang="en-US" dirty="0"/>
              <a:t>BEST practices:</a:t>
            </a:r>
            <a:br>
              <a:rPr lang="en-US" dirty="0"/>
            </a:br>
            <a:r>
              <a:rPr lang="en-US" dirty="0"/>
              <a:t>Security Controls in Shared Source Code Repositories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01A37-AD4F-AA20-93DD-8A5FA25037C5}"/>
              </a:ext>
            </a:extLst>
          </p:cNvPr>
          <p:cNvSpPr txBox="1"/>
          <p:nvPr/>
        </p:nvSpPr>
        <p:spPr>
          <a:xfrm>
            <a:off x="6205688" y="4268514"/>
            <a:ext cx="53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Alexis Yang | CSD 380 Module 11 | 21 July 2024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50CA-9835-9706-8CEF-D3B03D0C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75EA-1690-76E0-A775-0BB2988FE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Response Plan: </a:t>
            </a:r>
          </a:p>
          <a:p>
            <a:r>
              <a:rPr lang="en-US" dirty="0"/>
              <a:t>Develop and maintain an incident response plan tailored to handle security breaches in the repository.</a:t>
            </a:r>
          </a:p>
          <a:p>
            <a:pPr marL="0" indent="0">
              <a:buNone/>
            </a:pPr>
            <a:r>
              <a:rPr lang="en-US" b="1" dirty="0"/>
              <a:t>Rapid Identification: </a:t>
            </a:r>
          </a:p>
          <a:p>
            <a:r>
              <a:rPr lang="en-US" dirty="0"/>
              <a:t>Quickly identify and assess the scope of the incident.</a:t>
            </a:r>
          </a:p>
          <a:p>
            <a:pPr marL="0" indent="0">
              <a:buNone/>
            </a:pPr>
            <a:r>
              <a:rPr lang="en-US" b="1" dirty="0"/>
              <a:t>Mitigation and Recovery: </a:t>
            </a:r>
          </a:p>
          <a:p>
            <a:r>
              <a:rPr lang="en-US" dirty="0"/>
              <a:t>Implement measures to contain and mitigate the breach and restore normal operations.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2798-B32E-F720-F81F-6D29ED95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52CB9-E19C-0AA8-528A-001CA9E8DE23}"/>
              </a:ext>
            </a:extLst>
          </p:cNvPr>
          <p:cNvSpPr txBox="1"/>
          <p:nvPr/>
        </p:nvSpPr>
        <p:spPr>
          <a:xfrm>
            <a:off x="757375" y="6105791"/>
            <a:ext cx="106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Johnson, M. (2022). Incident response for software repositories. </a:t>
            </a:r>
            <a:r>
              <a:rPr lang="en-US" sz="1400" i="1" dirty="0"/>
              <a:t>Information Security Journal</a:t>
            </a:r>
            <a:r>
              <a:rPr lang="en-US" sz="1400" dirty="0"/>
              <a:t>, 30(4), 210-225.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ACD6D-A2C1-4B34-3AB9-E7A7CC60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63" y="1890517"/>
            <a:ext cx="5927862" cy="40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4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CEEE-0077-2A19-8888-F3797238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5735E-E3F5-8749-9EAC-83111C6C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194" name="Picture 2" descr="Source Code Management: An Introduction | Splunk">
            <a:extLst>
              <a:ext uri="{FF2B5EF4-FFF2-40B4-BE49-F238E27FC236}">
                <a16:creationId xmlns:a16="http://schemas.microsoft.com/office/drawing/2014/main" id="{2462230B-E7AE-F32D-2A33-F37EB7AD8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734" y="2258568"/>
            <a:ext cx="4515035" cy="30137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8F297-89FA-4C4B-C174-80AE787CB8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/>
          <a:p>
            <a:r>
              <a:rPr lang="en-US" dirty="0"/>
              <a:t>Securing shared source code repositories is critical for maintaining software integrity and protecting sensitive information.</a:t>
            </a:r>
          </a:p>
          <a:p>
            <a:endParaRPr lang="en-US" dirty="0"/>
          </a:p>
          <a:p>
            <a:r>
              <a:rPr lang="en-US" b="1" dirty="0"/>
              <a:t>Future Considerations: </a:t>
            </a:r>
          </a:p>
          <a:p>
            <a:r>
              <a:rPr lang="en-US" dirty="0"/>
              <a:t>Stay updated with emerging threats and continuously improve security measures.</a:t>
            </a:r>
          </a:p>
        </p:txBody>
      </p:sp>
    </p:spTree>
    <p:extLst>
      <p:ext uri="{BB962C8B-B14F-4D97-AF65-F5344CB8AC3E}">
        <p14:creationId xmlns:p14="http://schemas.microsoft.com/office/powerpoint/2010/main" val="188338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Authentication and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Review and Approval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Coding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Monitoring and Auditing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Incident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B797-3329-CCA8-B2F5-594661B3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31AD9-9D6E-68F5-0FA6-471A6A1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17B06-1318-7810-5647-5ABAC8EB585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3058886"/>
            <a:ext cx="6597372" cy="1988706"/>
          </a:xfrm>
        </p:spPr>
        <p:txBody>
          <a:bodyPr/>
          <a:lstStyle/>
          <a:p>
            <a:r>
              <a:rPr lang="en-US" dirty="0"/>
              <a:t>Shared source code repositories are critical for collaborative development but pose significant security risks if not properly secured.</a:t>
            </a:r>
          </a:p>
          <a:p>
            <a:r>
              <a:rPr lang="en-US" dirty="0"/>
              <a:t>Unauthorized access, malicious code injections, and data breaches can compromise the integrity of the software and expose sensitive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80595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Access Controls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124456"/>
            <a:ext cx="4515035" cy="38374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Tools with Built-in Mechanisms: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BitBucket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E03F9-4DB1-EDF9-AEE2-D62D48841DD7}"/>
              </a:ext>
            </a:extLst>
          </p:cNvPr>
          <p:cNvSpPr txBox="1"/>
          <p:nvPr/>
        </p:nvSpPr>
        <p:spPr>
          <a:xfrm>
            <a:off x="521074" y="2109033"/>
            <a:ext cx="45150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Least Privilege Principle: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should only have the minimum level of access necessary to perform their job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Regular Reviews: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Periodically audit and update user permissions to ensure they remain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b="1" dirty="0"/>
              <a:t>Role-Based Access Control (RBAC):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 roles with specific permissions to users to limit access based on their role within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Authentication and Authorization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Best Practices:</a:t>
            </a:r>
          </a:p>
          <a:p>
            <a:pPr lvl="1"/>
            <a:r>
              <a:rPr lang="en-US" dirty="0"/>
              <a:t>Enforce multi-factor authentication (MFA).</a:t>
            </a:r>
          </a:p>
          <a:p>
            <a:pPr lvl="1"/>
            <a:r>
              <a:rPr lang="en-US" dirty="0"/>
              <a:t>Integrate Single Sign-On (SSO) solutions.</a:t>
            </a:r>
          </a:p>
          <a:p>
            <a:pPr lvl="1"/>
            <a:r>
              <a:rPr lang="en-US" dirty="0"/>
              <a:t>Utilize OAuth for secure authorization.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71525" y="51054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Source:</a:t>
            </a:r>
          </a:p>
          <a:p>
            <a:r>
              <a:rPr lang="en-US" sz="1400" dirty="0"/>
              <a:t>Schneider, J. (2022). Securing code repositories: Best practices for authentication. </a:t>
            </a:r>
            <a:r>
              <a:rPr lang="en-US" sz="1400" i="1" dirty="0"/>
              <a:t>Journal of Cybersecurity</a:t>
            </a:r>
            <a:r>
              <a:rPr lang="en-US" sz="1400" dirty="0"/>
              <a:t>, 15(3), 45-58.</a:t>
            </a:r>
          </a:p>
          <a:p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6" name="Picture 4" descr="Layer up your account security with Multi-Factor Authentication (MFA)">
            <a:extLst>
              <a:ext uri="{FF2B5EF4-FFF2-40B4-BE49-F238E27FC236}">
                <a16:creationId xmlns:a16="http://schemas.microsoft.com/office/drawing/2014/main" id="{59CA9089-7034-F689-8E63-505F690B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7" y="2155161"/>
            <a:ext cx="3806727" cy="380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Code Review and Approval Workflows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2935452"/>
            <a:ext cx="7428880" cy="3330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Require code reviews for all changes.</a:t>
            </a:r>
          </a:p>
          <a:p>
            <a:r>
              <a:rPr lang="en-US" dirty="0"/>
              <a:t>Ensure that all changes are reviewed by one or more team members to catch potential issues early.</a:t>
            </a:r>
          </a:p>
          <a:p>
            <a:pPr marL="0" indent="0">
              <a:buNone/>
            </a:pPr>
            <a:r>
              <a:rPr lang="en-US" b="1" dirty="0"/>
              <a:t>Implement branch protection rules.</a:t>
            </a:r>
          </a:p>
          <a:p>
            <a:r>
              <a:rPr lang="en-US" dirty="0"/>
              <a:t>Restrict direct commits to critical branches (e.g., main/master) and require pull requests.</a:t>
            </a:r>
          </a:p>
          <a:p>
            <a:pPr marL="0" indent="0">
              <a:buNone/>
            </a:pPr>
            <a:r>
              <a:rPr lang="en-US" b="1" dirty="0"/>
              <a:t>Use automated testing and continuous integration (CI) pipelines.</a:t>
            </a:r>
          </a:p>
          <a:p>
            <a:r>
              <a:rPr lang="en-US" dirty="0"/>
              <a:t>Verifies code changes before merging.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0439" y="5961889"/>
            <a:ext cx="7546489" cy="113694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Walker, L. (2021). Effective code review strategies. </a:t>
            </a:r>
            <a:r>
              <a:rPr lang="en-US" sz="1400" i="1" dirty="0">
                <a:solidFill>
                  <a:schemeClr val="accent2"/>
                </a:solidFill>
              </a:rPr>
              <a:t>Software Engineering Journal</a:t>
            </a:r>
            <a:r>
              <a:rPr lang="en-US" sz="1400" dirty="0">
                <a:solidFill>
                  <a:schemeClr val="accent2"/>
                </a:solidFill>
              </a:rPr>
              <a:t>, 10(4), 112-126.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Secure Coding Practices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2682814"/>
            <a:ext cx="7615274" cy="3554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Secure Coding Standards: </a:t>
            </a:r>
          </a:p>
          <a:p>
            <a:r>
              <a:rPr lang="en-US" dirty="0"/>
              <a:t>Follow guidelines such as those provided by OWASP to avoid common vulnerabilities.</a:t>
            </a:r>
          </a:p>
          <a:p>
            <a:pPr marL="0" indent="0">
              <a:buNone/>
            </a:pPr>
            <a:r>
              <a:rPr lang="en-US" b="1" dirty="0"/>
              <a:t>Training: </a:t>
            </a:r>
          </a:p>
          <a:p>
            <a:r>
              <a:rPr lang="en-US" dirty="0"/>
              <a:t>Regularly educate developers on secure coding practices and emerging threats.</a:t>
            </a:r>
          </a:p>
          <a:p>
            <a:pPr marL="0" indent="0">
              <a:buNone/>
            </a:pPr>
            <a:r>
              <a:rPr lang="en-US" b="1" dirty="0"/>
              <a:t>Analysis Tools: </a:t>
            </a:r>
          </a:p>
          <a:p>
            <a:r>
              <a:rPr lang="en-US" dirty="0"/>
              <a:t>Utilize static analysis tools to check code for vulnerabilities and dynamic analysis tools to test running applications.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55401-7466-7768-413D-3FFD0062C155}"/>
              </a:ext>
            </a:extLst>
          </p:cNvPr>
          <p:cNvSpPr txBox="1"/>
          <p:nvPr/>
        </p:nvSpPr>
        <p:spPr>
          <a:xfrm>
            <a:off x="3803953" y="5892581"/>
            <a:ext cx="7606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OWASP. (2023). Secure coding practices. Retrieved from https://owasp.org/www-project-secure-coding-practices/.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Encrypt Data at Rest: </a:t>
            </a:r>
          </a:p>
          <a:p>
            <a:r>
              <a:rPr lang="en-US" dirty="0"/>
              <a:t>Protect stored data using encryption to prevent unauthorized access in case of a breach.</a:t>
            </a:r>
          </a:p>
          <a:p>
            <a:pPr marL="0" indent="0">
              <a:buNone/>
            </a:pPr>
            <a:r>
              <a:rPr lang="en-US" b="1" dirty="0"/>
              <a:t>Encrypt Data in Transit: </a:t>
            </a:r>
          </a:p>
          <a:p>
            <a:r>
              <a:rPr lang="en-US" dirty="0"/>
              <a:t>Use protocols like TLS/SSL to secure data transmitted between users and the repository.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E16F8-E5F2-98F6-5B14-0C558C9FE7FC}"/>
              </a:ext>
            </a:extLst>
          </p:cNvPr>
          <p:cNvSpPr txBox="1"/>
          <p:nvPr/>
        </p:nvSpPr>
        <p:spPr>
          <a:xfrm>
            <a:off x="761999" y="5361584"/>
            <a:ext cx="4278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National Institute of Standards and Technology (NIST). (2022). Encryption and key management. </a:t>
            </a:r>
            <a:r>
              <a:rPr lang="en-US" sz="1400" i="1" dirty="0"/>
              <a:t>NIST Special Publication 800-57</a:t>
            </a:r>
            <a:r>
              <a:rPr lang="en-US" sz="1400" dirty="0"/>
              <a:t>.</a:t>
            </a:r>
          </a:p>
        </p:txBody>
      </p:sp>
      <p:pic>
        <p:nvPicPr>
          <p:cNvPr id="5122" name="Picture 2" descr="Encrypt Data at Rest | Salesforce Trailhead">
            <a:extLst>
              <a:ext uri="{FF2B5EF4-FFF2-40B4-BE49-F238E27FC236}">
                <a16:creationId xmlns:a16="http://schemas.microsoft.com/office/drawing/2014/main" id="{12B3270E-F5D5-365A-502B-B7751548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71" y="1558893"/>
            <a:ext cx="6289108" cy="47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Monitoring and Auditing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b="1" dirty="0"/>
              <a:t>Activity Logs: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detailed logs of all repository activities to detect and investigate suspicious actions.</a:t>
            </a:r>
          </a:p>
          <a:p>
            <a:r>
              <a:rPr lang="en-US" b="1" dirty="0"/>
              <a:t>Regular Audits: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regular security audits to identify and address potential vulnerabilities.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Smith, A. (2023). The role of auditing in secure software development. </a:t>
            </a:r>
            <a:r>
              <a:rPr lang="en-US" sz="1400" i="1" dirty="0"/>
              <a:t>Cyber Defense Review</a:t>
            </a:r>
            <a:r>
              <a:rPr lang="en-US" sz="1400" dirty="0"/>
              <a:t>, 18(2), 72-88.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{470ED727-0C09-44B2-A234-DA006969EE98}tf33968143_win32</Template>
  <TotalTime>33</TotalTime>
  <Words>615</Words>
  <Application>Microsoft Office PowerPoint</Application>
  <PresentationFormat>Widescreen</PresentationFormat>
  <Paragraphs>94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BEST practices: Security Controls in Shared Source Code Repositories</vt:lpstr>
      <vt:lpstr>Agenda</vt:lpstr>
      <vt:lpstr>Introduction</vt:lpstr>
      <vt:lpstr>Access Controls</vt:lpstr>
      <vt:lpstr>Authentication and Authorization</vt:lpstr>
      <vt:lpstr>Code Review and Approval Workflows</vt:lpstr>
      <vt:lpstr>Secure Coding Practices</vt:lpstr>
      <vt:lpstr>Encryption</vt:lpstr>
      <vt:lpstr>Monitoring and Auditing</vt:lpstr>
      <vt:lpstr>Incident Response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Alexis Yang</dc:creator>
  <cp:lastModifiedBy>Alexis Yang</cp:lastModifiedBy>
  <cp:revision>1</cp:revision>
  <dcterms:created xsi:type="dcterms:W3CDTF">2024-07-21T17:47:14Z</dcterms:created>
  <dcterms:modified xsi:type="dcterms:W3CDTF">2024-07-21T18:21:07Z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